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5"/>
  </p:notesMasterIdLst>
  <p:sldIdLst>
    <p:sldId id="256" r:id="rId2"/>
    <p:sldId id="302" r:id="rId3"/>
    <p:sldId id="303" r:id="rId4"/>
    <p:sldId id="258"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Helvetica World" panose="02020500000000000000" charset="-120"/>
      <p:regular r:id="rId16"/>
    </p:embeddedFont>
    <p:embeddedFont>
      <p:font typeface="Be Vietnam" panose="02020500000000000000" charset="0"/>
      <p:regular r:id="rId17"/>
    </p:embeddedFont>
    <p:embeddedFont>
      <p:font typeface="Be Vietnam Italics" panose="02020500000000000000" charset="0"/>
      <p:regular r:id="rId18"/>
    </p:embeddedFont>
    <p:embeddedFont>
      <p:font typeface="Be Vietnam Ultra-Bold" panose="02020500000000000000" charset="0"/>
      <p:regular r:id="rId19"/>
    </p:embeddedFont>
    <p:embeddedFont>
      <p:font typeface="Calibri" panose="020F0502020204030204" pitchFamily="34" charset="0"/>
      <p:regular r:id="rId20"/>
      <p:bold r:id="rId21"/>
      <p:italic r:id="rId22"/>
      <p:boldItalic r:id="rId23"/>
    </p:embeddedFont>
    <p:embeddedFont>
      <p:font typeface="Garet" panose="02020500000000000000" charset="0"/>
      <p:regular r:id="rId24"/>
    </p:embeddedFont>
    <p:embeddedFont>
      <p:font typeface="Garet Bold" panose="02020500000000000000" charset="0"/>
      <p:regular r:id="rId25"/>
    </p:embeddedFont>
    <p:embeddedFont>
      <p:font typeface="The Seasons" panose="02020500000000000000" charset="0"/>
      <p:regular r:id="rId26"/>
    </p:embeddedFont>
    <p:embeddedFont>
      <p:font typeface="The Seasons Bold" panose="02020500000000000000"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44" userDrawn="1">
          <p15:clr>
            <a:srgbClr val="A4A3A4"/>
          </p15:clr>
        </p15:guide>
        <p15:guide id="2" pos="57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1046016_廖芸珮" initials="1" lastIdx="1" clrIdx="0">
    <p:extLst>
      <p:ext uri="{19B8F6BF-5375-455C-9EA6-DF929625EA0E}">
        <p15:presenceInfo xmlns:p15="http://schemas.microsoft.com/office/powerpoint/2012/main" userId="11046016_廖芸珮"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5DA"/>
    <a:srgbClr val="CCAC8E"/>
    <a:srgbClr val="A84B2D"/>
    <a:srgbClr val="C6BEAB"/>
    <a:srgbClr val="8B5A19"/>
    <a:srgbClr val="C7BCAA"/>
    <a:srgbClr val="ECD8C9"/>
    <a:srgbClr val="F48F1B"/>
    <a:srgbClr val="FBDEBC"/>
    <a:srgbClr val="F4A3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2" autoAdjust="0"/>
    <p:restoredTop sz="93784" autoAdjust="0"/>
  </p:normalViewPr>
  <p:slideViewPr>
    <p:cSldViewPr>
      <p:cViewPr varScale="1">
        <p:scale>
          <a:sx n="42" d="100"/>
          <a:sy n="42" d="100"/>
        </p:scale>
        <p:origin x="780" y="56"/>
      </p:cViewPr>
      <p:guideLst>
        <p:guide orient="horz" pos="4344"/>
        <p:guide pos="57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A1F30E-83F0-4AEF-8D39-7AB008FCF7AF}" type="datetimeFigureOut">
              <a:rPr lang="zh-TW" altLang="en-US" smtClean="0"/>
              <a:t>2024/6/4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106FF-033C-436E-84F4-1147C3F519EC}" type="slidenum">
              <a:rPr lang="zh-TW" altLang="en-US" smtClean="0"/>
              <a:t>‹#›</a:t>
            </a:fld>
            <a:endParaRPr lang="zh-TW" altLang="en-US"/>
          </a:p>
        </p:txBody>
      </p:sp>
    </p:spTree>
    <p:extLst>
      <p:ext uri="{BB962C8B-B14F-4D97-AF65-F5344CB8AC3E}">
        <p14:creationId xmlns:p14="http://schemas.microsoft.com/office/powerpoint/2010/main" val="241739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4AAD92-F316-47F6-AFA5-1B012C33011C}" type="datetime1">
              <a:rPr lang="en-US" altLang="zh-TW" smtClean="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17912F5-45D7-49E4-BF50-7C32294F4D56}" type="datetime1">
              <a:rPr lang="en-US" altLang="zh-TW" smtClean="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A47F28-7967-404A-82E3-15DA7DC6CD3E}" type="datetime1">
              <a:rPr lang="en-US" altLang="zh-TW" smtClean="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347EC9-710C-4749-86AA-B68ACFE0CAEA}" type="datetime1">
              <a:rPr lang="en-US" altLang="zh-TW" smtClean="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76BCFE-4FCE-447E-B9B7-DF2DB4B2EA9D}" type="datetime1">
              <a:rPr lang="en-US" altLang="zh-TW" smtClean="0"/>
              <a:t>6/4/2024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1F90D9-EDF2-49AD-A971-341E5460E65B}" type="datetime1">
              <a:rPr lang="en-US" altLang="zh-TW" smtClean="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9559BEC-E52A-4F6F-9D3D-4B8FBE606EE2}" type="datetime1">
              <a:rPr lang="en-US" altLang="zh-TW" smtClean="0"/>
              <a:t>6/4/2024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5D29D3-BAF0-4C5B-BAC6-8D92E993C9FA}" type="datetime1">
              <a:rPr lang="en-US" altLang="zh-TW" smtClean="0"/>
              <a:t>6/4/2024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B8F71B-82B6-4331-941C-2B846E9004C4}" type="datetime1">
              <a:rPr lang="en-US" altLang="zh-TW" smtClean="0"/>
              <a:t>6/4/2024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4C930F-AC63-43A6-ABE4-147C97719FB1}" type="datetime1">
              <a:rPr lang="en-US" altLang="zh-TW" smtClean="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75C269-158D-408C-A79C-3EA52D4E18A2}" type="datetime1">
              <a:rPr lang="en-US" altLang="zh-TW" smtClean="0"/>
              <a:t>6/4/2024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91669-BDE3-4CA1-9CCD-FB964EE8DAA7}" type="datetime1">
              <a:rPr lang="en-US" altLang="zh-TW" smtClean="0"/>
              <a:t>6/4/2024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sh dir="u"/>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6.jpeg"/><Relationship Id="rId7" Type="http://schemas.openxmlformats.org/officeDocument/2006/relationships/image" Target="../media/image48.sv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54.svg"/><Relationship Id="rId10" Type="http://schemas.openxmlformats.org/officeDocument/2006/relationships/image" Target="../media/image51.png"/><Relationship Id="rId4" Type="http://schemas.openxmlformats.org/officeDocument/2006/relationships/image" Target="../media/image53.png"/><Relationship Id="rId9" Type="http://schemas.openxmlformats.org/officeDocument/2006/relationships/image" Target="../media/image50.svg"/></Relationships>
</file>

<file path=ppt/slides/_rels/slide1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svg"/><Relationship Id="rId7" Type="http://schemas.openxmlformats.org/officeDocument/2006/relationships/image" Target="../media/image63.sv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svg"/><Relationship Id="rId10" Type="http://schemas.openxmlformats.org/officeDocument/2006/relationships/image" Target="../media/image66.jpeg"/><Relationship Id="rId4" Type="http://schemas.openxmlformats.org/officeDocument/2006/relationships/image" Target="../media/image60.png"/><Relationship Id="rId9" Type="http://schemas.openxmlformats.org/officeDocument/2006/relationships/image" Target="../media/image65.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image" Target="../media/image4.gif"/><Relationship Id="rId16" Type="http://schemas.openxmlformats.org/officeDocument/2006/relationships/image" Target="../media/image18.png"/><Relationship Id="rId20" Type="http://schemas.openxmlformats.org/officeDocument/2006/relationships/image" Target="../media/image22.svg"/><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svg"/><Relationship Id="rId21" Type="http://schemas.openxmlformats.org/officeDocument/2006/relationships/image" Target="../media/image42.pn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sv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D8855C8-592A-4270-87AF-3E82C24F6D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3048000" y="4610100"/>
            <a:ext cx="3200400" cy="762000"/>
          </a:xfrm>
          <a:prstGeom prst="rect">
            <a:avLst/>
          </a:prstGeom>
        </p:spPr>
      </p:pic>
      <p:pic>
        <p:nvPicPr>
          <p:cNvPr id="7" name="圖片 6">
            <a:extLst>
              <a:ext uri="{FF2B5EF4-FFF2-40B4-BE49-F238E27FC236}">
                <a16:creationId xmlns:a16="http://schemas.microsoft.com/office/drawing/2014/main" id="{9E935A88-6ACE-4483-9381-ADBA551729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71" t="28560" r="21799" b="36430"/>
          <a:stretch/>
        </p:blipFill>
        <p:spPr>
          <a:xfrm>
            <a:off x="10058400" y="2247900"/>
            <a:ext cx="2971800" cy="2895600"/>
          </a:xfrm>
          <a:prstGeom prst="rect">
            <a:avLst/>
          </a:prstGeom>
        </p:spPr>
      </p:pic>
      <p:pic>
        <p:nvPicPr>
          <p:cNvPr id="9" name="圖片 8">
            <a:extLst>
              <a:ext uri="{FF2B5EF4-FFF2-40B4-BE49-F238E27FC236}">
                <a16:creationId xmlns:a16="http://schemas.microsoft.com/office/drawing/2014/main" id="{8F6F03EC-6B37-4857-9DC4-0245E7BE9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5166360"/>
            <a:ext cx="2248412" cy="2146789"/>
          </a:xfrm>
          <a:prstGeom prst="rect">
            <a:avLst/>
          </a:prstGeom>
        </p:spPr>
      </p:pic>
      <p:sp>
        <p:nvSpPr>
          <p:cNvPr id="3" name="投影片編號版面配置區 2">
            <a:extLst>
              <a:ext uri="{FF2B5EF4-FFF2-40B4-BE49-F238E27FC236}">
                <a16:creationId xmlns:a16="http://schemas.microsoft.com/office/drawing/2014/main" id="{C0C22B44-7B89-4D67-8F9E-4A381EB2C76D}"/>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ransition>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28550" r="-28550"/>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205185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0243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28948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Sought-after urban area, minutes from downtown.</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$450,000 – Exceptional value for this vibrant neighborhood.</a:t>
            </a:r>
          </a:p>
        </p:txBody>
      </p:sp>
      <p:sp>
        <p:nvSpPr>
          <p:cNvPr id="21" name="TextBox 21"/>
          <p:cNvSpPr txBox="1"/>
          <p:nvPr/>
        </p:nvSpPr>
        <p:spPr>
          <a:xfrm>
            <a:off x="2089927" y="7191925"/>
            <a:ext cx="4896830" cy="1153762"/>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 bedrooms, 3 baths, spacious backyard, modern kitchen, and a pool.</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597686"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
        <p:nvSpPr>
          <p:cNvPr id="27" name="投影片編號版面配置區 26">
            <a:extLst>
              <a:ext uri="{FF2B5EF4-FFF2-40B4-BE49-F238E27FC236}">
                <a16:creationId xmlns:a16="http://schemas.microsoft.com/office/drawing/2014/main" id="{43B9EAE1-EE4B-400E-B317-8137352A3A15}"/>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53475" y="-7686675"/>
            <a:ext cx="781050" cy="16154400"/>
            <a:chOff x="0" y="0"/>
            <a:chExt cx="205709" cy="4254657"/>
          </a:xfrm>
        </p:grpSpPr>
        <p:sp>
          <p:nvSpPr>
            <p:cNvPr id="3" name="Freeform 3"/>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4" name="TextBox 4"/>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rot="-5400000">
            <a:off x="8743950" y="1790700"/>
            <a:ext cx="781050" cy="16211550"/>
            <a:chOff x="0" y="0"/>
            <a:chExt cx="205709" cy="4269709"/>
          </a:xfrm>
        </p:grpSpPr>
        <p:sp>
          <p:nvSpPr>
            <p:cNvPr id="6" name="Freeform 6"/>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7" name="TextBox 7"/>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3108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086" r="-43721"/>
              </a:stretch>
            </a:blipFill>
            <a:ln w="38100" cap="sq">
              <a:solidFill>
                <a:srgbClr val="000000"/>
              </a:solidFill>
              <a:prstDash val="solid"/>
              <a:miter/>
            </a:ln>
          </p:spPr>
        </p:sp>
      </p:grpSp>
      <p:grpSp>
        <p:nvGrpSpPr>
          <p:cNvPr id="17" name="Group 17"/>
          <p:cNvGrpSpPr/>
          <p:nvPr/>
        </p:nvGrpSpPr>
        <p:grpSpPr>
          <a:xfrm>
            <a:off x="3368353" y="562225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5717"/>
            <a:ext cx="5293035" cy="2976242"/>
            <a:chOff x="0" y="0"/>
            <a:chExt cx="7057380" cy="3968323"/>
          </a:xfrm>
        </p:grpSpPr>
        <p:pic>
          <p:nvPicPr>
            <p:cNvPr id="21" name="Picture 21"/>
            <p:cNvPicPr>
              <a:picLocks noChangeAspect="1"/>
            </p:cNvPicPr>
            <p:nvPr/>
          </p:nvPicPr>
          <p:blipFill>
            <a:blip r:embed="rId3"/>
            <a:srcRect t="6241" b="6241"/>
            <a:stretch>
              <a:fillRect/>
            </a:stretch>
          </p:blipFill>
          <p:spPr>
            <a:xfrm>
              <a:off x="0" y="0"/>
              <a:ext cx="7057380" cy="3968323"/>
            </a:xfrm>
            <a:prstGeom prst="rect">
              <a:avLst/>
            </a:prstGeom>
          </p:spPr>
        </p:pic>
      </p:grpSp>
      <p:sp>
        <p:nvSpPr>
          <p:cNvPr id="22" name="Freeform 22"/>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TextBox 26"/>
          <p:cNvSpPr txBox="1"/>
          <p:nvPr/>
        </p:nvSpPr>
        <p:spPr>
          <a:xfrm>
            <a:off x="10132430" y="3440711"/>
            <a:ext cx="5372917" cy="33394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 Fusce commodo ipsum vitae odio feugiat, quis consequat nibh volutpat. Sed ex elit, placerat ut dui sit amet, auctor condimentum tellus</a:t>
            </a:r>
          </a:p>
        </p:txBody>
      </p:sp>
      <p:sp>
        <p:nvSpPr>
          <p:cNvPr id="27" name="TextBox 27"/>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sp>
        <p:nvSpPr>
          <p:cNvPr id="28" name="TextBox 28"/>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9" name="TextBox 29"/>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4 BEDS</a:t>
            </a:r>
          </a:p>
        </p:txBody>
      </p:sp>
      <p:sp>
        <p:nvSpPr>
          <p:cNvPr id="30" name="TextBox 30"/>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BATH</a:t>
            </a:r>
          </a:p>
        </p:txBody>
      </p:sp>
      <p:sp>
        <p:nvSpPr>
          <p:cNvPr id="31" name="TextBox 31"/>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
        <p:nvSpPr>
          <p:cNvPr id="33" name="投影片編號版面配置區 32">
            <a:extLst>
              <a:ext uri="{FF2B5EF4-FFF2-40B4-BE49-F238E27FC236}">
                <a16:creationId xmlns:a16="http://schemas.microsoft.com/office/drawing/2014/main" id="{7A5EEA92-1617-4AB3-A617-201DD7412929}"/>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transition>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1830752" y="4615087"/>
            <a:ext cx="5928757" cy="523875"/>
          </a:xfrm>
          <a:prstGeom prst="rect">
            <a:avLst/>
          </a:prstGeom>
        </p:spPr>
        <p:txBody>
          <a:bodyPr lIns="0" tIns="0" rIns="0" bIns="0" rtlCol="0" anchor="t">
            <a:spAutoFit/>
          </a:bodyPr>
          <a:lstStyle/>
          <a:p>
            <a:pPr algn="l">
              <a:lnSpc>
                <a:spcPts val="4200"/>
              </a:lnSpc>
            </a:pPr>
            <a:r>
              <a:rPr lang="en-US" sz="3000" spc="-30">
                <a:solidFill>
                  <a:srgbClr val="1E1E1E"/>
                </a:solidFill>
                <a:latin typeface="Be Vietnam Ultra-Bold"/>
              </a:rPr>
              <a:t>FOR PROPERTY PRICE RANGES</a:t>
            </a:r>
          </a:p>
        </p:txBody>
      </p:sp>
      <p:sp>
        <p:nvSpPr>
          <p:cNvPr id="13" name="TextBox 13"/>
          <p:cNvSpPr txBox="1"/>
          <p:nvPr/>
        </p:nvSpPr>
        <p:spPr>
          <a:xfrm>
            <a:off x="1830752" y="5541259"/>
            <a:ext cx="6113312" cy="3030071"/>
          </a:xfrm>
          <a:prstGeom prst="rect">
            <a:avLst/>
          </a:prstGeom>
        </p:spPr>
        <p:txBody>
          <a:bodyPr lIns="0" tIns="0" rIns="0" bIns="0" rtlCol="0" anchor="t">
            <a:spAutoFit/>
          </a:bodyPr>
          <a:lstStyle/>
          <a:p>
            <a:pPr algn="l">
              <a:lnSpc>
                <a:spcPts val="3079"/>
              </a:lnSpc>
              <a:spcBef>
                <a:spcPts val="2474"/>
              </a:spcBef>
            </a:pPr>
            <a:r>
              <a:rPr lang="en-US" sz="2199" spc="-10">
                <a:solidFill>
                  <a:srgbClr val="1E1E1E"/>
                </a:solidFill>
                <a:latin typeface="Be Vietnam"/>
              </a:rPr>
              <a:t>Lorem ipsum dolor sit amet, consectetur adipiscing elit. Suspendisse non libero consectetur, auctor felis id, dictum leo. Fusce commodo ipsum vitae odio feugiat, quis consequat nibh volutpat.</a:t>
            </a:r>
          </a:p>
          <a:p>
            <a:pPr algn="l">
              <a:lnSpc>
                <a:spcPts val="3079"/>
              </a:lnSpc>
              <a:spcBef>
                <a:spcPts val="2474"/>
              </a:spcBef>
            </a:pPr>
            <a:r>
              <a:rPr lang="en-US" sz="2199" spc="-10">
                <a:solidFill>
                  <a:srgbClr val="1E1E1E"/>
                </a:solidFill>
                <a:latin typeface="Be Vietnam"/>
              </a:rPr>
              <a:t>Sed ex elit, placerat ut dui sit amet, auctor condimentum tellus</a:t>
            </a:r>
          </a:p>
        </p:txBody>
      </p:sp>
      <p:pic>
        <p:nvPicPr>
          <p:cNvPr id="14" name="Picture 14"/>
          <p:cNvPicPr>
            <a:picLocks noChangeAspect="1"/>
          </p:cNvPicPr>
          <p:nvPr/>
        </p:nvPicPr>
        <p:blipFill>
          <a:blip r:embed="rId2"/>
          <a:stretch>
            <a:fillRect/>
          </a:stretch>
        </p:blipFill>
        <p:spPr>
          <a:xfrm>
            <a:off x="9024687" y="1244666"/>
            <a:ext cx="7751918" cy="7797668"/>
          </a:xfrm>
          <a:prstGeom prst="rect">
            <a:avLst/>
          </a:prstGeom>
        </p:spPr>
      </p:pic>
      <p:sp>
        <p:nvSpPr>
          <p:cNvPr id="15" name="TextBox 15"/>
          <p:cNvSpPr txBox="1"/>
          <p:nvPr/>
        </p:nvSpPr>
        <p:spPr>
          <a:xfrm>
            <a:off x="1830752" y="1868119"/>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Comparative Analysis</a:t>
            </a:r>
          </a:p>
        </p:txBody>
      </p:sp>
      <p:sp>
        <p:nvSpPr>
          <p:cNvPr id="16" name="AutoShape 16"/>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8" name="投影片編號版面配置區 17">
            <a:extLst>
              <a:ext uri="{FF2B5EF4-FFF2-40B4-BE49-F238E27FC236}">
                <a16:creationId xmlns:a16="http://schemas.microsoft.com/office/drawing/2014/main" id="{EE163C7A-F7E9-4CB2-8574-9D9ABBA7D459}"/>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7620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66800" y="9508192"/>
            <a:ext cx="16200521" cy="0"/>
          </a:xfrm>
          <a:prstGeom prst="line">
            <a:avLst/>
          </a:prstGeom>
          <a:ln w="38100" cap="flat">
            <a:solidFill>
              <a:srgbClr val="1E1E1E"/>
            </a:solidFill>
            <a:prstDash val="solid"/>
            <a:headEnd type="none" w="sm" len="sm"/>
            <a:tailEnd type="none" w="sm" len="sm"/>
          </a:ln>
        </p:spPr>
      </p:sp>
      <p:sp>
        <p:nvSpPr>
          <p:cNvPr id="6" name="AutoShape 6"/>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9" name="Freeform 9"/>
          <p:cNvSpPr/>
          <p:nvPr/>
        </p:nvSpPr>
        <p:spPr>
          <a:xfrm>
            <a:off x="10206765" y="4580000"/>
            <a:ext cx="412432" cy="565945"/>
          </a:xfrm>
          <a:custGeom>
            <a:avLst/>
            <a:gdLst/>
            <a:ahLst/>
            <a:cxnLst/>
            <a:rect l="l" t="t" r="r" b="b"/>
            <a:pathLst>
              <a:path w="412432" h="565945">
                <a:moveTo>
                  <a:pt x="0" y="0"/>
                </a:moveTo>
                <a:lnTo>
                  <a:pt x="412432" y="0"/>
                </a:lnTo>
                <a:lnTo>
                  <a:pt x="412432" y="565945"/>
                </a:lnTo>
                <a:lnTo>
                  <a:pt x="0" y="565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130008" y="5623694"/>
            <a:ext cx="565945" cy="565945"/>
          </a:xfrm>
          <a:custGeom>
            <a:avLst/>
            <a:gdLst/>
            <a:ahLst/>
            <a:cxnLst/>
            <a:rect l="l" t="t" r="r" b="b"/>
            <a:pathLst>
              <a:path w="565945" h="565945">
                <a:moveTo>
                  <a:pt x="0" y="0"/>
                </a:moveTo>
                <a:lnTo>
                  <a:pt x="565945" y="0"/>
                </a:lnTo>
                <a:lnTo>
                  <a:pt x="565945" y="565945"/>
                </a:lnTo>
                <a:lnTo>
                  <a:pt x="0" y="56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147250" y="6758461"/>
            <a:ext cx="531462" cy="378788"/>
          </a:xfrm>
          <a:custGeom>
            <a:avLst/>
            <a:gdLst/>
            <a:ahLst/>
            <a:cxnLst/>
            <a:rect l="l" t="t" r="r" b="b"/>
            <a:pathLst>
              <a:path w="531462" h="378788">
                <a:moveTo>
                  <a:pt x="0" y="0"/>
                </a:moveTo>
                <a:lnTo>
                  <a:pt x="531462" y="0"/>
                </a:lnTo>
                <a:lnTo>
                  <a:pt x="531462" y="378788"/>
                </a:lnTo>
                <a:lnTo>
                  <a:pt x="0" y="3787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0223466" y="7703369"/>
            <a:ext cx="379030" cy="541472"/>
          </a:xfrm>
          <a:custGeom>
            <a:avLst/>
            <a:gdLst/>
            <a:ahLst/>
            <a:cxnLst/>
            <a:rect l="l" t="t" r="r" b="b"/>
            <a:pathLst>
              <a:path w="379030" h="541472">
                <a:moveTo>
                  <a:pt x="0" y="0"/>
                </a:moveTo>
                <a:lnTo>
                  <a:pt x="379030" y="0"/>
                </a:lnTo>
                <a:lnTo>
                  <a:pt x="379030" y="541472"/>
                </a:lnTo>
                <a:lnTo>
                  <a:pt x="0" y="5414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11097780" y="5637426"/>
            <a:ext cx="4762259"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www.reallygreatsite.com</a:t>
            </a:r>
          </a:p>
        </p:txBody>
      </p:sp>
      <p:sp>
        <p:nvSpPr>
          <p:cNvPr id="14" name="TextBox 14"/>
          <p:cNvSpPr txBox="1"/>
          <p:nvPr/>
        </p:nvSpPr>
        <p:spPr>
          <a:xfrm>
            <a:off x="11097780" y="6671206"/>
            <a:ext cx="5124296"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hello@reallygreatsite.com</a:t>
            </a:r>
          </a:p>
        </p:txBody>
      </p:sp>
      <p:sp>
        <p:nvSpPr>
          <p:cNvPr id="15" name="TextBox 15"/>
          <p:cNvSpPr txBox="1"/>
          <p:nvPr/>
        </p:nvSpPr>
        <p:spPr>
          <a:xfrm>
            <a:off x="11097780" y="4569365"/>
            <a:ext cx="3557150"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+123-456-7890</a:t>
            </a:r>
          </a:p>
        </p:txBody>
      </p:sp>
      <p:sp>
        <p:nvSpPr>
          <p:cNvPr id="16" name="TextBox 16"/>
          <p:cNvSpPr txBox="1"/>
          <p:nvPr/>
        </p:nvSpPr>
        <p:spPr>
          <a:xfrm>
            <a:off x="11094208" y="7704865"/>
            <a:ext cx="5127868"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 Anywhere St., Any City</a:t>
            </a:r>
          </a:p>
        </p:txBody>
      </p:sp>
      <p:sp>
        <p:nvSpPr>
          <p:cNvPr id="17" name="TextBox 17"/>
          <p:cNvSpPr txBox="1"/>
          <p:nvPr/>
        </p:nvSpPr>
        <p:spPr>
          <a:xfrm>
            <a:off x="10130008" y="1744725"/>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Contact Information</a:t>
            </a:r>
          </a:p>
        </p:txBody>
      </p:sp>
      <p:sp>
        <p:nvSpPr>
          <p:cNvPr id="18" name="AutoShape 18"/>
          <p:cNvSpPr/>
          <p:nvPr/>
        </p:nvSpPr>
        <p:spPr>
          <a:xfrm flipV="1">
            <a:off x="8550543" y="772321"/>
            <a:ext cx="0" cy="8735871"/>
          </a:xfrm>
          <a:prstGeom prst="line">
            <a:avLst/>
          </a:prstGeom>
          <a:ln w="38100" cap="flat">
            <a:solidFill>
              <a:srgbClr val="1E1E1E"/>
            </a:solidFill>
            <a:prstDash val="solid"/>
            <a:headEnd type="none" w="sm" len="sm"/>
            <a:tailEnd type="none" w="sm" len="sm"/>
          </a:ln>
        </p:spPr>
      </p:sp>
      <p:grpSp>
        <p:nvGrpSpPr>
          <p:cNvPr id="19" name="Group 19"/>
          <p:cNvGrpSpPr/>
          <p:nvPr/>
        </p:nvGrpSpPr>
        <p:grpSpPr>
          <a:xfrm>
            <a:off x="1921486" y="1580800"/>
            <a:ext cx="5789387" cy="7125400"/>
            <a:chOff x="0" y="0"/>
            <a:chExt cx="660400" cy="812800"/>
          </a:xfrm>
        </p:grpSpPr>
        <p:sp>
          <p:nvSpPr>
            <p:cNvPr id="20" name="Freeform 20"/>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10"/>
              <a:stretch>
                <a:fillRect l="-5532" t="-8444" r="-5537" b="-27006"/>
              </a:stretch>
            </a:blipFill>
            <a:ln w="38100" cap="sq">
              <a:solidFill>
                <a:srgbClr val="000000"/>
              </a:solidFill>
              <a:prstDash val="solid"/>
              <a:miter/>
            </a:ln>
          </p:spPr>
        </p:sp>
      </p:grpSp>
      <p:sp>
        <p:nvSpPr>
          <p:cNvPr id="22" name="投影片編號版面配置區 21">
            <a:extLst>
              <a:ext uri="{FF2B5EF4-FFF2-40B4-BE49-F238E27FC236}">
                <a16:creationId xmlns:a16="http://schemas.microsoft.com/office/drawing/2014/main" id="{D789C54B-C8A4-41C8-B4C5-148B31D83F43}"/>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transition>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FDDE90B2-3A93-4BA5-8219-257A958090E9}"/>
              </a:ext>
            </a:extLst>
          </p:cNvPr>
          <p:cNvPicPr>
            <a:picLocks noChangeAspect="1"/>
          </p:cNvPicPr>
          <p:nvPr/>
        </p:nvPicPr>
        <p:blipFill>
          <a:blip r:embed="rId2"/>
          <a:srcRect/>
          <a:stretch>
            <a:fillRect/>
          </a:stretch>
        </p:blipFill>
        <p:spPr>
          <a:xfrm>
            <a:off x="14182454" y="683529"/>
            <a:ext cx="3016133" cy="3076846"/>
          </a:xfrm>
          <a:prstGeom prst="rect">
            <a:avLst/>
          </a:prstGeom>
        </p:spPr>
      </p:pic>
      <p:sp>
        <p:nvSpPr>
          <p:cNvPr id="3" name="Freeform 2">
            <a:extLst>
              <a:ext uri="{FF2B5EF4-FFF2-40B4-BE49-F238E27FC236}">
                <a16:creationId xmlns:a16="http://schemas.microsoft.com/office/drawing/2014/main" id="{2C369030-6C63-4C6D-A476-4F3F5C1A9F34}"/>
              </a:ext>
            </a:extLst>
          </p:cNvPr>
          <p:cNvSpPr/>
          <p:nvPr/>
        </p:nvSpPr>
        <p:spPr>
          <a:xfrm>
            <a:off x="1028701" y="967740"/>
            <a:ext cx="3589020" cy="3048836"/>
          </a:xfrm>
          <a:custGeom>
            <a:avLst/>
            <a:gdLst/>
            <a:ahLst/>
            <a:cxnLst/>
            <a:rect l="l" t="t" r="r" b="b"/>
            <a:pathLst>
              <a:path w="3661265" h="3048836">
                <a:moveTo>
                  <a:pt x="0" y="0"/>
                </a:moveTo>
                <a:lnTo>
                  <a:pt x="3661265" y="0"/>
                </a:lnTo>
                <a:lnTo>
                  <a:pt x="3661265" y="3048836"/>
                </a:lnTo>
                <a:lnTo>
                  <a:pt x="0" y="30488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3">
            <a:extLst>
              <a:ext uri="{FF2B5EF4-FFF2-40B4-BE49-F238E27FC236}">
                <a16:creationId xmlns:a16="http://schemas.microsoft.com/office/drawing/2014/main" id="{EA450BF7-A953-421E-8635-EDF29BDFC493}"/>
              </a:ext>
            </a:extLst>
          </p:cNvPr>
          <p:cNvSpPr/>
          <p:nvPr/>
        </p:nvSpPr>
        <p:spPr>
          <a:xfrm>
            <a:off x="9622763" y="683529"/>
            <a:ext cx="3762254"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4">
            <a:extLst>
              <a:ext uri="{FF2B5EF4-FFF2-40B4-BE49-F238E27FC236}">
                <a16:creationId xmlns:a16="http://schemas.microsoft.com/office/drawing/2014/main" id="{E7524D86-7BA7-4780-81F1-73ADEBA213F6}"/>
              </a:ext>
            </a:extLst>
          </p:cNvPr>
          <p:cNvSpPr/>
          <p:nvPr/>
        </p:nvSpPr>
        <p:spPr>
          <a:xfrm>
            <a:off x="1628137" y="4016577"/>
            <a:ext cx="2597077" cy="1888924"/>
          </a:xfrm>
          <a:custGeom>
            <a:avLst/>
            <a:gdLst/>
            <a:ahLst/>
            <a:cxnLst/>
            <a:rect l="l" t="t" r="r" b="b"/>
            <a:pathLst>
              <a:path w="3835283" h="2734461">
                <a:moveTo>
                  <a:pt x="0" y="0"/>
                </a:moveTo>
                <a:lnTo>
                  <a:pt x="3835282" y="0"/>
                </a:lnTo>
                <a:lnTo>
                  <a:pt x="3835282" y="2734461"/>
                </a:lnTo>
                <a:lnTo>
                  <a:pt x="0" y="27344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5">
            <a:extLst>
              <a:ext uri="{FF2B5EF4-FFF2-40B4-BE49-F238E27FC236}">
                <a16:creationId xmlns:a16="http://schemas.microsoft.com/office/drawing/2014/main" id="{A812E68A-E6DB-4027-A6FB-633F09F435D9}"/>
              </a:ext>
            </a:extLst>
          </p:cNvPr>
          <p:cNvSpPr/>
          <p:nvPr/>
        </p:nvSpPr>
        <p:spPr>
          <a:xfrm>
            <a:off x="7332708" y="5576857"/>
            <a:ext cx="1775552" cy="2106155"/>
          </a:xfrm>
          <a:custGeom>
            <a:avLst/>
            <a:gdLst/>
            <a:ahLst/>
            <a:cxnLst/>
            <a:rect l="l" t="t" r="r" b="b"/>
            <a:pathLst>
              <a:path w="1811293" h="2106155">
                <a:moveTo>
                  <a:pt x="0" y="0"/>
                </a:moveTo>
                <a:lnTo>
                  <a:pt x="1811293" y="0"/>
                </a:lnTo>
                <a:lnTo>
                  <a:pt x="1811293" y="2106154"/>
                </a:lnTo>
                <a:lnTo>
                  <a:pt x="0" y="210615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Freeform 6">
            <a:extLst>
              <a:ext uri="{FF2B5EF4-FFF2-40B4-BE49-F238E27FC236}">
                <a16:creationId xmlns:a16="http://schemas.microsoft.com/office/drawing/2014/main" id="{23B6CEC0-D3BF-4BCE-A80E-E83E2196A4C4}"/>
              </a:ext>
            </a:extLst>
          </p:cNvPr>
          <p:cNvSpPr/>
          <p:nvPr/>
        </p:nvSpPr>
        <p:spPr>
          <a:xfrm>
            <a:off x="10648300" y="5262703"/>
            <a:ext cx="1751652" cy="3377325"/>
          </a:xfrm>
          <a:custGeom>
            <a:avLst/>
            <a:gdLst/>
            <a:ahLst/>
            <a:cxnLst/>
            <a:rect l="l" t="t" r="r" b="b"/>
            <a:pathLst>
              <a:path w="1786912" h="3377325">
                <a:moveTo>
                  <a:pt x="0" y="0"/>
                </a:moveTo>
                <a:lnTo>
                  <a:pt x="1786912" y="0"/>
                </a:lnTo>
                <a:lnTo>
                  <a:pt x="1786912" y="3377325"/>
                </a:lnTo>
                <a:lnTo>
                  <a:pt x="0" y="337732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8" name="Freeform 8">
            <a:extLst>
              <a:ext uri="{FF2B5EF4-FFF2-40B4-BE49-F238E27FC236}">
                <a16:creationId xmlns:a16="http://schemas.microsoft.com/office/drawing/2014/main" id="{8E0BA0E0-A777-4DAD-8D47-9E67A19D8FA7}"/>
              </a:ext>
            </a:extLst>
          </p:cNvPr>
          <p:cNvSpPr/>
          <p:nvPr/>
        </p:nvSpPr>
        <p:spPr>
          <a:xfrm>
            <a:off x="13702037" y="5332884"/>
            <a:ext cx="3294586" cy="2664281"/>
          </a:xfrm>
          <a:custGeom>
            <a:avLst/>
            <a:gdLst/>
            <a:ahLst/>
            <a:cxnLst/>
            <a:rect l="l" t="t" r="r" b="b"/>
            <a:pathLst>
              <a:path w="3360904" h="2664281">
                <a:moveTo>
                  <a:pt x="0" y="0"/>
                </a:moveTo>
                <a:lnTo>
                  <a:pt x="3360904" y="0"/>
                </a:lnTo>
                <a:lnTo>
                  <a:pt x="3360904" y="2664280"/>
                </a:lnTo>
                <a:lnTo>
                  <a:pt x="0" y="266428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pic>
        <p:nvPicPr>
          <p:cNvPr id="9" name="圖片 8">
            <a:extLst>
              <a:ext uri="{FF2B5EF4-FFF2-40B4-BE49-F238E27FC236}">
                <a16:creationId xmlns:a16="http://schemas.microsoft.com/office/drawing/2014/main" id="{3FB5EA10-E65E-4559-BE94-0A364B0CE74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22870" y="1299145"/>
            <a:ext cx="2523353" cy="2386026"/>
          </a:xfrm>
          <a:prstGeom prst="rect">
            <a:avLst/>
          </a:prstGeom>
        </p:spPr>
      </p:pic>
      <p:pic>
        <p:nvPicPr>
          <p:cNvPr id="11" name="圖片 10">
            <a:extLst>
              <a:ext uri="{FF2B5EF4-FFF2-40B4-BE49-F238E27FC236}">
                <a16:creationId xmlns:a16="http://schemas.microsoft.com/office/drawing/2014/main" id="{8C2AEDEB-0F71-4CBC-B185-D13C34A55A4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346943" y="4419752"/>
            <a:ext cx="1447495" cy="1447495"/>
          </a:xfrm>
          <a:prstGeom prst="rect">
            <a:avLst/>
          </a:prstGeom>
        </p:spPr>
      </p:pic>
      <p:sp>
        <p:nvSpPr>
          <p:cNvPr id="12" name="Freeform 2">
            <a:extLst>
              <a:ext uri="{FF2B5EF4-FFF2-40B4-BE49-F238E27FC236}">
                <a16:creationId xmlns:a16="http://schemas.microsoft.com/office/drawing/2014/main" id="{C05E2C01-F3F6-4F0B-AA18-6C480FA3B7F3}"/>
              </a:ext>
            </a:extLst>
          </p:cNvPr>
          <p:cNvSpPr/>
          <p:nvPr/>
        </p:nvSpPr>
        <p:spPr>
          <a:xfrm>
            <a:off x="4737087" y="6896100"/>
            <a:ext cx="2197345" cy="1885722"/>
          </a:xfrm>
          <a:custGeom>
            <a:avLst/>
            <a:gdLst/>
            <a:ahLst/>
            <a:cxnLst/>
            <a:rect l="l" t="t" r="r" b="b"/>
            <a:pathLst>
              <a:path w="4794788" h="4114800">
                <a:moveTo>
                  <a:pt x="0" y="0"/>
                </a:moveTo>
                <a:lnTo>
                  <a:pt x="4794788" y="0"/>
                </a:lnTo>
                <a:lnTo>
                  <a:pt x="479478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3" name="Freeform 3">
            <a:extLst>
              <a:ext uri="{FF2B5EF4-FFF2-40B4-BE49-F238E27FC236}">
                <a16:creationId xmlns:a16="http://schemas.microsoft.com/office/drawing/2014/main" id="{09F7E09C-2AB6-488B-860D-D6F9035F05D4}"/>
              </a:ext>
            </a:extLst>
          </p:cNvPr>
          <p:cNvSpPr/>
          <p:nvPr/>
        </p:nvSpPr>
        <p:spPr>
          <a:xfrm>
            <a:off x="1628137" y="6654763"/>
            <a:ext cx="1806865" cy="1885722"/>
          </a:xfrm>
          <a:custGeom>
            <a:avLst/>
            <a:gdLst/>
            <a:ahLst/>
            <a:cxnLst/>
            <a:rect l="l" t="t" r="r" b="b"/>
            <a:pathLst>
              <a:path w="3942727" h="4114800">
                <a:moveTo>
                  <a:pt x="0" y="0"/>
                </a:moveTo>
                <a:lnTo>
                  <a:pt x="3942726" y="0"/>
                </a:lnTo>
                <a:lnTo>
                  <a:pt x="3942726" y="4114800"/>
                </a:lnTo>
                <a:lnTo>
                  <a:pt x="0" y="4114800"/>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sp>
      <p:sp>
        <p:nvSpPr>
          <p:cNvPr id="14" name="投影片編號版面配置區 13">
            <a:extLst>
              <a:ext uri="{FF2B5EF4-FFF2-40B4-BE49-F238E27FC236}">
                <a16:creationId xmlns:a16="http://schemas.microsoft.com/office/drawing/2014/main" id="{8ECC7CAD-BC44-4ACE-8F10-CDE482C15E63}"/>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782722789"/>
      </p:ext>
    </p:extLst>
  </p:cSld>
  <p:clrMapOvr>
    <a:masterClrMapping/>
  </p:clrMapOvr>
  <p:transition>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32A3ED7C-0AE7-4000-BC8B-DD3DFD116760}"/>
              </a:ext>
            </a:extLst>
          </p:cNvPr>
          <p:cNvSpPr/>
          <p:nvPr/>
        </p:nvSpPr>
        <p:spPr>
          <a:xfrm>
            <a:off x="1165384" y="360248"/>
            <a:ext cx="4720646" cy="3613440"/>
          </a:xfrm>
          <a:custGeom>
            <a:avLst/>
            <a:gdLst/>
            <a:ahLst/>
            <a:cxnLst/>
            <a:rect l="l" t="t" r="r" b="b"/>
            <a:pathLst>
              <a:path w="4720646" h="3613440">
                <a:moveTo>
                  <a:pt x="0" y="0"/>
                </a:moveTo>
                <a:lnTo>
                  <a:pt x="4720646" y="0"/>
                </a:lnTo>
                <a:lnTo>
                  <a:pt x="4720646" y="3613441"/>
                </a:lnTo>
                <a:lnTo>
                  <a:pt x="0" y="36134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A9BF093D-2254-4A56-A7A4-F96E661B4380}"/>
              </a:ext>
            </a:extLst>
          </p:cNvPr>
          <p:cNvSpPr/>
          <p:nvPr/>
        </p:nvSpPr>
        <p:spPr>
          <a:xfrm>
            <a:off x="7196200" y="800551"/>
            <a:ext cx="2190134" cy="2178187"/>
          </a:xfrm>
          <a:custGeom>
            <a:avLst/>
            <a:gdLst/>
            <a:ahLst/>
            <a:cxnLst/>
            <a:rect l="l" t="t" r="r" b="b"/>
            <a:pathLst>
              <a:path w="2190134" h="2178187">
                <a:moveTo>
                  <a:pt x="0" y="0"/>
                </a:moveTo>
                <a:lnTo>
                  <a:pt x="2190133" y="0"/>
                </a:lnTo>
                <a:lnTo>
                  <a:pt x="2190133" y="2178188"/>
                </a:lnTo>
                <a:lnTo>
                  <a:pt x="0" y="21781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449BF71B-0E8B-42A2-820B-92999F6E2F72}"/>
              </a:ext>
            </a:extLst>
          </p:cNvPr>
          <p:cNvSpPr/>
          <p:nvPr/>
        </p:nvSpPr>
        <p:spPr>
          <a:xfrm>
            <a:off x="10700783" y="1269627"/>
            <a:ext cx="5802539" cy="1709112"/>
          </a:xfrm>
          <a:custGeom>
            <a:avLst/>
            <a:gdLst/>
            <a:ahLst/>
            <a:cxnLst/>
            <a:rect l="l" t="t" r="r" b="b"/>
            <a:pathLst>
              <a:path w="5802539" h="1709112">
                <a:moveTo>
                  <a:pt x="0" y="0"/>
                </a:moveTo>
                <a:lnTo>
                  <a:pt x="5802539" y="0"/>
                </a:lnTo>
                <a:lnTo>
                  <a:pt x="5802539" y="1709112"/>
                </a:lnTo>
                <a:lnTo>
                  <a:pt x="0" y="17091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6" name="圖片 5">
            <a:extLst>
              <a:ext uri="{FF2B5EF4-FFF2-40B4-BE49-F238E27FC236}">
                <a16:creationId xmlns:a16="http://schemas.microsoft.com/office/drawing/2014/main" id="{70FD9B21-277D-4B13-927D-4266A8C8ED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6560" y="4839005"/>
            <a:ext cx="2057095" cy="2057095"/>
          </a:xfrm>
          <a:prstGeom prst="rect">
            <a:avLst/>
          </a:prstGeom>
        </p:spPr>
      </p:pic>
      <p:pic>
        <p:nvPicPr>
          <p:cNvPr id="8" name="圖片 7">
            <a:extLst>
              <a:ext uri="{FF2B5EF4-FFF2-40B4-BE49-F238E27FC236}">
                <a16:creationId xmlns:a16="http://schemas.microsoft.com/office/drawing/2014/main" id="{A9E1D077-D282-48E2-9287-A69A596EC6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5950" y="4824748"/>
            <a:ext cx="2190134" cy="2190134"/>
          </a:xfrm>
          <a:prstGeom prst="rect">
            <a:avLst/>
          </a:prstGeom>
        </p:spPr>
      </p:pic>
      <p:pic>
        <p:nvPicPr>
          <p:cNvPr id="10" name="圖片 9">
            <a:extLst>
              <a:ext uri="{FF2B5EF4-FFF2-40B4-BE49-F238E27FC236}">
                <a16:creationId xmlns:a16="http://schemas.microsoft.com/office/drawing/2014/main" id="{9C343F2B-BE94-4BB9-A570-A8614945C8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26050" y="4054406"/>
            <a:ext cx="2178187" cy="2178187"/>
          </a:xfrm>
          <a:prstGeom prst="rect">
            <a:avLst/>
          </a:prstGeom>
        </p:spPr>
      </p:pic>
      <p:pic>
        <p:nvPicPr>
          <p:cNvPr id="12" name="圖片 11">
            <a:extLst>
              <a:ext uri="{FF2B5EF4-FFF2-40B4-BE49-F238E27FC236}">
                <a16:creationId xmlns:a16="http://schemas.microsoft.com/office/drawing/2014/main" id="{362A0473-02A8-4525-9CDD-E74A272144F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86919" y="3602220"/>
            <a:ext cx="2178187" cy="2178187"/>
          </a:xfrm>
          <a:prstGeom prst="rect">
            <a:avLst/>
          </a:prstGeom>
        </p:spPr>
      </p:pic>
      <p:pic>
        <p:nvPicPr>
          <p:cNvPr id="14" name="圖片 13">
            <a:extLst>
              <a:ext uri="{FF2B5EF4-FFF2-40B4-BE49-F238E27FC236}">
                <a16:creationId xmlns:a16="http://schemas.microsoft.com/office/drawing/2014/main" id="{4EEE5091-0570-4856-B187-B00C2C15A88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069046" y="3202402"/>
            <a:ext cx="3686818" cy="3686818"/>
          </a:xfrm>
          <a:prstGeom prst="rect">
            <a:avLst/>
          </a:prstGeom>
        </p:spPr>
      </p:pic>
      <p:pic>
        <p:nvPicPr>
          <p:cNvPr id="16" name="圖片 15">
            <a:extLst>
              <a:ext uri="{FF2B5EF4-FFF2-40B4-BE49-F238E27FC236}">
                <a16:creationId xmlns:a16="http://schemas.microsoft.com/office/drawing/2014/main" id="{4DCFF2A4-959F-4B5C-8A58-22E5A4F99E5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91267" y="6143212"/>
            <a:ext cx="1743340" cy="1743340"/>
          </a:xfrm>
          <a:prstGeom prst="rect">
            <a:avLst/>
          </a:prstGeom>
        </p:spPr>
      </p:pic>
      <p:pic>
        <p:nvPicPr>
          <p:cNvPr id="18" name="圖片 17">
            <a:extLst>
              <a:ext uri="{FF2B5EF4-FFF2-40B4-BE49-F238E27FC236}">
                <a16:creationId xmlns:a16="http://schemas.microsoft.com/office/drawing/2014/main" id="{527C37C2-D250-4528-AC31-C910B405A6E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400000">
            <a:off x="11691952" y="3772361"/>
            <a:ext cx="2147454" cy="2147454"/>
          </a:xfrm>
          <a:prstGeom prst="rect">
            <a:avLst/>
          </a:prstGeom>
        </p:spPr>
      </p:pic>
      <p:pic>
        <p:nvPicPr>
          <p:cNvPr id="20" name="圖片 19">
            <a:extLst>
              <a:ext uri="{FF2B5EF4-FFF2-40B4-BE49-F238E27FC236}">
                <a16:creationId xmlns:a16="http://schemas.microsoft.com/office/drawing/2014/main" id="{ADD9EF81-5DD0-4F53-AB4E-21F62822CC1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895840" y="7566794"/>
            <a:ext cx="2089273" cy="2089273"/>
          </a:xfrm>
          <a:prstGeom prst="rect">
            <a:avLst/>
          </a:prstGeom>
        </p:spPr>
      </p:pic>
      <p:pic>
        <p:nvPicPr>
          <p:cNvPr id="22" name="圖片 21">
            <a:extLst>
              <a:ext uri="{FF2B5EF4-FFF2-40B4-BE49-F238E27FC236}">
                <a16:creationId xmlns:a16="http://schemas.microsoft.com/office/drawing/2014/main" id="{AE7F47D3-2E9E-43E4-A9A6-7E0F5EE6ACB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019552" y="6143478"/>
            <a:ext cx="2089273" cy="2089273"/>
          </a:xfrm>
          <a:prstGeom prst="rect">
            <a:avLst/>
          </a:prstGeom>
        </p:spPr>
      </p:pic>
      <p:pic>
        <p:nvPicPr>
          <p:cNvPr id="24" name="圖片 23">
            <a:extLst>
              <a:ext uri="{FF2B5EF4-FFF2-40B4-BE49-F238E27FC236}">
                <a16:creationId xmlns:a16="http://schemas.microsoft.com/office/drawing/2014/main" id="{9B976D29-1251-4D63-911D-74B61D6113E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63426" y="6975638"/>
            <a:ext cx="2680429" cy="2680429"/>
          </a:xfrm>
          <a:prstGeom prst="rect">
            <a:avLst/>
          </a:prstGeom>
        </p:spPr>
      </p:pic>
      <p:pic>
        <p:nvPicPr>
          <p:cNvPr id="26" name="圖片 25">
            <a:extLst>
              <a:ext uri="{FF2B5EF4-FFF2-40B4-BE49-F238E27FC236}">
                <a16:creationId xmlns:a16="http://schemas.microsoft.com/office/drawing/2014/main" id="{2CD607A1-EDDE-4EB7-8F97-9DB59936F8A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6560" y="7277100"/>
            <a:ext cx="2190134" cy="2190134"/>
          </a:xfrm>
          <a:prstGeom prst="rect">
            <a:avLst/>
          </a:prstGeom>
        </p:spPr>
      </p:pic>
      <p:pic>
        <p:nvPicPr>
          <p:cNvPr id="7" name="圖片 6">
            <a:extLst>
              <a:ext uri="{FF2B5EF4-FFF2-40B4-BE49-F238E27FC236}">
                <a16:creationId xmlns:a16="http://schemas.microsoft.com/office/drawing/2014/main" id="{C27B4DD3-7B39-44BB-B222-A2FC79B22C7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891105" y="7946243"/>
            <a:ext cx="1905340" cy="1905340"/>
          </a:xfrm>
          <a:prstGeom prst="rect">
            <a:avLst/>
          </a:prstGeom>
        </p:spPr>
      </p:pic>
      <p:pic>
        <p:nvPicPr>
          <p:cNvPr id="11" name="圖片 10">
            <a:extLst>
              <a:ext uri="{FF2B5EF4-FFF2-40B4-BE49-F238E27FC236}">
                <a16:creationId xmlns:a16="http://schemas.microsoft.com/office/drawing/2014/main" id="{AC9FEC7A-9141-4F78-A6F5-F53067ACBA58}"/>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5544800" y="7566794"/>
            <a:ext cx="1324350" cy="1324350"/>
          </a:xfrm>
          <a:prstGeom prst="rect">
            <a:avLst/>
          </a:prstGeom>
        </p:spPr>
      </p:pic>
      <p:pic>
        <p:nvPicPr>
          <p:cNvPr id="15" name="圖片 14">
            <a:extLst>
              <a:ext uri="{FF2B5EF4-FFF2-40B4-BE49-F238E27FC236}">
                <a16:creationId xmlns:a16="http://schemas.microsoft.com/office/drawing/2014/main" id="{BFD3D4B1-9DD6-49F3-8C09-3FDF19D43AAC}"/>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3839406" y="8695938"/>
            <a:ext cx="960129" cy="960129"/>
          </a:xfrm>
          <a:prstGeom prst="rect">
            <a:avLst/>
          </a:prstGeom>
        </p:spPr>
      </p:pic>
      <p:sp>
        <p:nvSpPr>
          <p:cNvPr id="9" name="投影片編號版面配置區 8">
            <a:extLst>
              <a:ext uri="{FF2B5EF4-FFF2-40B4-BE49-F238E27FC236}">
                <a16:creationId xmlns:a16="http://schemas.microsoft.com/office/drawing/2014/main" id="{AD8D380F-7EA4-46A8-9C9C-029CD1C3DBA1}"/>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832961338"/>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8001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10418276" y="4547528"/>
            <a:ext cx="3918602"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Years of experience</a:t>
            </a:r>
          </a:p>
        </p:txBody>
      </p:sp>
      <p:sp>
        <p:nvSpPr>
          <p:cNvPr id="8" name="TextBox 8"/>
          <p:cNvSpPr txBox="1"/>
          <p:nvPr/>
        </p:nvSpPr>
        <p:spPr>
          <a:xfrm>
            <a:off x="10418276" y="3353826"/>
            <a:ext cx="4720298" cy="688943"/>
          </a:xfrm>
          <a:prstGeom prst="rect">
            <a:avLst/>
          </a:prstGeom>
        </p:spPr>
        <p:txBody>
          <a:bodyPr lIns="0" tIns="0" rIns="0" bIns="0" rtlCol="0" anchor="t">
            <a:spAutoFit/>
          </a:bodyPr>
          <a:lstStyle/>
          <a:p>
            <a:pPr algn="l">
              <a:lnSpc>
                <a:spcPts val="5601"/>
              </a:lnSpc>
            </a:pPr>
            <a:r>
              <a:rPr lang="en-US" sz="4001" spc="-40">
                <a:solidFill>
                  <a:srgbClr val="1E1E1E"/>
                </a:solidFill>
                <a:latin typeface="Be Vietnam Ultra-Bold"/>
              </a:rPr>
              <a:t>Richard Sanchez</a:t>
            </a:r>
          </a:p>
        </p:txBody>
      </p:sp>
      <p:sp>
        <p:nvSpPr>
          <p:cNvPr id="9" name="TextBox 9"/>
          <p:cNvSpPr txBox="1"/>
          <p:nvPr/>
        </p:nvSpPr>
        <p:spPr>
          <a:xfrm>
            <a:off x="10418276" y="5356809"/>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Over a decade of real estate expertise.</a:t>
            </a:r>
          </a:p>
        </p:txBody>
      </p:sp>
      <p:sp>
        <p:nvSpPr>
          <p:cNvPr id="10" name="TextBox 10"/>
          <p:cNvSpPr txBox="1"/>
          <p:nvPr/>
        </p:nvSpPr>
        <p:spPr>
          <a:xfrm>
            <a:off x="10418276" y="7493277"/>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Specializing in luxury properties and investment opportunities.</a:t>
            </a:r>
          </a:p>
        </p:txBody>
      </p:sp>
      <p:sp>
        <p:nvSpPr>
          <p:cNvPr id="11" name="TextBox 11"/>
          <p:cNvSpPr txBox="1"/>
          <p:nvPr/>
        </p:nvSpPr>
        <p:spPr>
          <a:xfrm>
            <a:off x="10418276" y="6685435"/>
            <a:ext cx="3243161"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Specialization</a:t>
            </a:r>
          </a:p>
        </p:txBody>
      </p:sp>
      <p:sp>
        <p:nvSpPr>
          <p:cNvPr id="12" name="AutoShape 1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13" name="AutoShape 1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4" name="AutoShape 1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7" name="TextBox 17"/>
          <p:cNvSpPr txBox="1"/>
          <p:nvPr/>
        </p:nvSpPr>
        <p:spPr>
          <a:xfrm>
            <a:off x="10418276" y="1892691"/>
            <a:ext cx="3918602" cy="962660"/>
          </a:xfrm>
          <a:prstGeom prst="rect">
            <a:avLst/>
          </a:prstGeom>
        </p:spPr>
        <p:txBody>
          <a:bodyPr lIns="0" tIns="0" rIns="0" bIns="0" rtlCol="0" anchor="t">
            <a:spAutoFit/>
          </a:bodyPr>
          <a:lstStyle/>
          <a:p>
            <a:pPr algn="l">
              <a:lnSpc>
                <a:spcPts val="7840"/>
              </a:lnSpc>
            </a:pPr>
            <a:r>
              <a:rPr lang="en-US" sz="5600" spc="-196" dirty="0">
                <a:solidFill>
                  <a:srgbClr val="A84B2D"/>
                </a:solidFill>
                <a:latin typeface="The Seasons"/>
              </a:rPr>
              <a:t>About me</a:t>
            </a:r>
          </a:p>
        </p:txBody>
      </p:sp>
      <p:sp>
        <p:nvSpPr>
          <p:cNvPr id="6" name="投影片編號版面配置區 5">
            <a:extLst>
              <a:ext uri="{FF2B5EF4-FFF2-40B4-BE49-F238E27FC236}">
                <a16:creationId xmlns:a16="http://schemas.microsoft.com/office/drawing/2014/main" id="{D4034F21-156C-48C0-8741-FBE32D7C840C}"/>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306050" y="2022860"/>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73200" y="2022860"/>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3" name="TextBox 13"/>
          <p:cNvSpPr txBox="1"/>
          <p:nvPr/>
        </p:nvSpPr>
        <p:spPr>
          <a:xfrm>
            <a:off x="2662498" y="2013335"/>
            <a:ext cx="6702232" cy="22193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Client Testimonials</a:t>
            </a:r>
          </a:p>
        </p:txBody>
      </p:sp>
      <p:sp>
        <p:nvSpPr>
          <p:cNvPr id="14" name="TextBox 14"/>
          <p:cNvSpPr txBox="1"/>
          <p:nvPr/>
        </p:nvSpPr>
        <p:spPr>
          <a:xfrm>
            <a:off x="10591800" y="5450107"/>
            <a:ext cx="5033702"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The professionalism and expertise of our real estate agent shone through in every aspect of the property buying process. They made it an effortless experience.</a:t>
            </a:r>
          </a:p>
        </p:txBody>
      </p:sp>
      <p:sp>
        <p:nvSpPr>
          <p:cNvPr id="15" name="TextBox 15"/>
          <p:cNvSpPr txBox="1"/>
          <p:nvPr/>
        </p:nvSpPr>
        <p:spPr>
          <a:xfrm>
            <a:off x="2662498" y="5450107"/>
            <a:ext cx="5482738"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This real estate professional provided invaluable guidance in managing our property portfolio. Their insight and support greatly enhanced our investments.</a:t>
            </a:r>
          </a:p>
        </p:txBody>
      </p:sp>
      <p:sp>
        <p:nvSpPr>
          <p:cNvPr id="16" name="TextBox 16"/>
          <p:cNvSpPr txBox="1"/>
          <p:nvPr/>
        </p:nvSpPr>
        <p:spPr>
          <a:xfrm>
            <a:off x="10591800"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Taylor Alonso</a:t>
            </a:r>
          </a:p>
        </p:txBody>
      </p:sp>
      <p:sp>
        <p:nvSpPr>
          <p:cNvPr id="17" name="TextBox 17"/>
          <p:cNvSpPr txBox="1"/>
          <p:nvPr/>
        </p:nvSpPr>
        <p:spPr>
          <a:xfrm>
            <a:off x="2662498"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Reese Miller</a:t>
            </a:r>
          </a:p>
        </p:txBody>
      </p:sp>
      <p:sp>
        <p:nvSpPr>
          <p:cNvPr id="18" name="TextBox 18"/>
          <p:cNvSpPr txBox="1"/>
          <p:nvPr/>
        </p:nvSpPr>
        <p:spPr>
          <a:xfrm>
            <a:off x="10591800"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
        <p:nvSpPr>
          <p:cNvPr id="19" name="TextBox 19"/>
          <p:cNvSpPr txBox="1"/>
          <p:nvPr/>
        </p:nvSpPr>
        <p:spPr>
          <a:xfrm>
            <a:off x="2662498"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
        <p:nvSpPr>
          <p:cNvPr id="21" name="投影片編號版面配置區 20">
            <a:extLst>
              <a:ext uri="{FF2B5EF4-FFF2-40B4-BE49-F238E27FC236}">
                <a16:creationId xmlns:a16="http://schemas.microsoft.com/office/drawing/2014/main" id="{9F7686A3-EF73-426F-B23A-725EC49B2008}"/>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transition>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2073299" y="3078808"/>
            <a:ext cx="14141427" cy="5561943"/>
            <a:chOff x="0" y="0"/>
            <a:chExt cx="3724491" cy="1464874"/>
          </a:xfrm>
        </p:grpSpPr>
        <p:sp>
          <p:nvSpPr>
            <p:cNvPr id="13" name="Freeform 13"/>
            <p:cNvSpPr/>
            <p:nvPr/>
          </p:nvSpPr>
          <p:spPr>
            <a:xfrm>
              <a:off x="0" y="0"/>
              <a:ext cx="3724491" cy="1464874"/>
            </a:xfrm>
            <a:custGeom>
              <a:avLst/>
              <a:gdLst/>
              <a:ahLst/>
              <a:cxnLst/>
              <a:rect l="l" t="t" r="r" b="b"/>
              <a:pathLst>
                <a:path w="3724491" h="1464874">
                  <a:moveTo>
                    <a:pt x="0" y="0"/>
                  </a:moveTo>
                  <a:lnTo>
                    <a:pt x="3724491" y="0"/>
                  </a:lnTo>
                  <a:lnTo>
                    <a:pt x="3724491" y="1464874"/>
                  </a:lnTo>
                  <a:lnTo>
                    <a:pt x="0" y="1464874"/>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47625"/>
              <a:ext cx="3724491" cy="1512499"/>
            </a:xfrm>
            <a:prstGeom prst="rect">
              <a:avLst/>
            </a:prstGeom>
          </p:spPr>
          <p:txBody>
            <a:bodyPr lIns="50800" tIns="50800" rIns="50800" bIns="50800" rtlCol="0" anchor="ctr"/>
            <a:lstStyle/>
            <a:p>
              <a:pPr algn="ctr">
                <a:lnSpc>
                  <a:spcPts val="3361"/>
                </a:lnSpc>
              </a:pPr>
              <a:endParaRPr/>
            </a:p>
          </p:txBody>
        </p:sp>
      </p:grpSp>
      <p:sp>
        <p:nvSpPr>
          <p:cNvPr id="15" name="AutoShape 15"/>
          <p:cNvSpPr/>
          <p:nvPr/>
        </p:nvSpPr>
        <p:spPr>
          <a:xfrm flipV="1">
            <a:off x="9144013" y="3106481"/>
            <a:ext cx="0" cy="5534270"/>
          </a:xfrm>
          <a:prstGeom prst="line">
            <a:avLst/>
          </a:prstGeom>
          <a:ln w="38100" cap="flat">
            <a:solidFill>
              <a:srgbClr val="1E1E1E"/>
            </a:solidFill>
            <a:prstDash val="solid"/>
            <a:headEnd type="none" w="sm" len="sm"/>
            <a:tailEnd type="none" w="sm" len="sm"/>
          </a:ln>
        </p:spPr>
      </p:sp>
      <p:sp>
        <p:nvSpPr>
          <p:cNvPr id="16" name="AutoShape 16"/>
          <p:cNvSpPr/>
          <p:nvPr/>
        </p:nvSpPr>
        <p:spPr>
          <a:xfrm flipH="1">
            <a:off x="2073299" y="5840730"/>
            <a:ext cx="14109842" cy="19050"/>
          </a:xfrm>
          <a:prstGeom prst="line">
            <a:avLst/>
          </a:prstGeom>
          <a:ln w="38100" cap="flat">
            <a:solidFill>
              <a:srgbClr val="1E1E1E"/>
            </a:solidFill>
            <a:prstDash val="solid"/>
            <a:headEnd type="none" w="sm" len="sm"/>
            <a:tailEnd type="none" w="sm" len="sm"/>
          </a:ln>
        </p:spPr>
      </p:sp>
      <p:sp>
        <p:nvSpPr>
          <p:cNvPr id="17" name="TextBox 17"/>
          <p:cNvSpPr txBox="1"/>
          <p:nvPr/>
        </p:nvSpPr>
        <p:spPr>
          <a:xfrm>
            <a:off x="5048419" y="1531948"/>
            <a:ext cx="8229288" cy="972185"/>
          </a:xfrm>
          <a:prstGeom prst="rect">
            <a:avLst/>
          </a:prstGeom>
        </p:spPr>
        <p:txBody>
          <a:bodyPr lIns="0" tIns="0" rIns="0" bIns="0" rtlCol="0" anchor="t">
            <a:spAutoFit/>
          </a:bodyPr>
          <a:lstStyle/>
          <a:p>
            <a:pPr algn="ctr">
              <a:lnSpc>
                <a:spcPts val="7840"/>
              </a:lnSpc>
            </a:pPr>
            <a:r>
              <a:rPr lang="en-US" sz="5600" spc="-196">
                <a:solidFill>
                  <a:srgbClr val="A84B2D"/>
                </a:solidFill>
                <a:latin typeface="The Seasons Bold"/>
              </a:rPr>
              <a:t>Sales Process Timeline</a:t>
            </a:r>
          </a:p>
        </p:txBody>
      </p:sp>
      <p:sp>
        <p:nvSpPr>
          <p:cNvPr id="18" name="TextBox 18"/>
          <p:cNvSpPr txBox="1"/>
          <p:nvPr/>
        </p:nvSpPr>
        <p:spPr>
          <a:xfrm>
            <a:off x="3659720" y="3736253"/>
            <a:ext cx="314223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Schedule a call</a:t>
            </a:r>
          </a:p>
        </p:txBody>
      </p:sp>
      <p:sp>
        <p:nvSpPr>
          <p:cNvPr id="19" name="TextBox 19"/>
          <p:cNvSpPr txBox="1"/>
          <p:nvPr/>
        </p:nvSpPr>
        <p:spPr>
          <a:xfrm>
            <a:off x="2742906" y="3736253"/>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01</a:t>
            </a:r>
          </a:p>
        </p:txBody>
      </p:sp>
      <p:sp>
        <p:nvSpPr>
          <p:cNvPr id="20" name="TextBox 20"/>
          <p:cNvSpPr txBox="1"/>
          <p:nvPr/>
        </p:nvSpPr>
        <p:spPr>
          <a:xfrm>
            <a:off x="9827297" y="3569584"/>
            <a:ext cx="64762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02</a:t>
            </a:r>
          </a:p>
        </p:txBody>
      </p:sp>
      <p:sp>
        <p:nvSpPr>
          <p:cNvPr id="21" name="TextBox 21"/>
          <p:cNvSpPr txBox="1"/>
          <p:nvPr/>
        </p:nvSpPr>
        <p:spPr>
          <a:xfrm>
            <a:off x="2742906" y="6536055"/>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03</a:t>
            </a:r>
          </a:p>
        </p:txBody>
      </p:sp>
      <p:sp>
        <p:nvSpPr>
          <p:cNvPr id="22" name="TextBox 22"/>
          <p:cNvSpPr txBox="1"/>
          <p:nvPr/>
        </p:nvSpPr>
        <p:spPr>
          <a:xfrm>
            <a:off x="9827297" y="6551811"/>
            <a:ext cx="783084"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04</a:t>
            </a:r>
          </a:p>
        </p:txBody>
      </p:sp>
      <p:sp>
        <p:nvSpPr>
          <p:cNvPr id="23" name="TextBox 23"/>
          <p:cNvSpPr txBox="1"/>
          <p:nvPr/>
        </p:nvSpPr>
        <p:spPr>
          <a:xfrm>
            <a:off x="3659720" y="6650355"/>
            <a:ext cx="4500171" cy="409608"/>
          </a:xfrm>
          <a:prstGeom prst="rect">
            <a:avLst/>
          </a:prstGeom>
        </p:spPr>
        <p:txBody>
          <a:bodyPr lIns="0" tIns="0" rIns="0" bIns="0" rtlCol="0" anchor="t">
            <a:spAutoFit/>
          </a:bodyPr>
          <a:lstStyle/>
          <a:p>
            <a:pPr algn="l">
              <a:lnSpc>
                <a:spcPts val="3001"/>
              </a:lnSpc>
            </a:pPr>
            <a:r>
              <a:rPr lang="en-US" sz="3001" spc="-75">
                <a:solidFill>
                  <a:srgbClr val="1E1E1E"/>
                </a:solidFill>
                <a:latin typeface="Be Vietnam Ultra-Bold"/>
              </a:rPr>
              <a:t>Look at houses for sale</a:t>
            </a:r>
          </a:p>
        </p:txBody>
      </p:sp>
      <p:sp>
        <p:nvSpPr>
          <p:cNvPr id="24" name="TextBox 24"/>
          <p:cNvSpPr txBox="1"/>
          <p:nvPr/>
        </p:nvSpPr>
        <p:spPr>
          <a:xfrm>
            <a:off x="10610381" y="3683884"/>
            <a:ext cx="4767671" cy="728378"/>
          </a:xfrm>
          <a:prstGeom prst="rect">
            <a:avLst/>
          </a:prstGeom>
        </p:spPr>
        <p:txBody>
          <a:bodyPr lIns="0" tIns="0" rIns="0" bIns="0" rtlCol="0" anchor="t">
            <a:spAutoFit/>
          </a:bodyPr>
          <a:lstStyle/>
          <a:p>
            <a:pPr algn="l">
              <a:lnSpc>
                <a:spcPts val="2801"/>
              </a:lnSpc>
            </a:pPr>
            <a:r>
              <a:rPr lang="en-US" sz="2801" spc="-70">
                <a:solidFill>
                  <a:srgbClr val="1E1E1E"/>
                </a:solidFill>
                <a:latin typeface="Be Vietnam Ultra-Bold"/>
              </a:rPr>
              <a:t>Choose the time of the meeting</a:t>
            </a:r>
          </a:p>
        </p:txBody>
      </p:sp>
      <p:sp>
        <p:nvSpPr>
          <p:cNvPr id="25" name="TextBox 25"/>
          <p:cNvSpPr txBox="1"/>
          <p:nvPr/>
        </p:nvSpPr>
        <p:spPr>
          <a:xfrm>
            <a:off x="10610381" y="6559443"/>
            <a:ext cx="4078429"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Sign the contract</a:t>
            </a:r>
          </a:p>
        </p:txBody>
      </p:sp>
      <p:sp>
        <p:nvSpPr>
          <p:cNvPr id="26" name="TextBox 26"/>
          <p:cNvSpPr txBox="1"/>
          <p:nvPr/>
        </p:nvSpPr>
        <p:spPr>
          <a:xfrm>
            <a:off x="3659720" y="4399865"/>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Initiate the process by arranging a call to discuss your property needs and preferences.</a:t>
            </a:r>
          </a:p>
        </p:txBody>
      </p:sp>
      <p:sp>
        <p:nvSpPr>
          <p:cNvPr id="27" name="TextBox 27"/>
          <p:cNvSpPr txBox="1"/>
          <p:nvPr/>
        </p:nvSpPr>
        <p:spPr>
          <a:xfrm>
            <a:off x="10610381" y="4557046"/>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Select a convenient time for a face-to-face meeting to explore available properties.</a:t>
            </a:r>
          </a:p>
        </p:txBody>
      </p:sp>
      <p:sp>
        <p:nvSpPr>
          <p:cNvPr id="28" name="TextBox 28"/>
          <p:cNvSpPr txBox="1"/>
          <p:nvPr/>
        </p:nvSpPr>
        <p:spPr>
          <a:xfrm>
            <a:off x="3659720" y="7202838"/>
            <a:ext cx="5067618" cy="701675"/>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Together, we'll visit potential homes for sale, ensuring they align with your criteria.</a:t>
            </a:r>
          </a:p>
        </p:txBody>
      </p:sp>
      <p:sp>
        <p:nvSpPr>
          <p:cNvPr id="29" name="TextBox 29"/>
          <p:cNvSpPr txBox="1"/>
          <p:nvPr/>
        </p:nvSpPr>
        <p:spPr>
          <a:xfrm>
            <a:off x="10610381" y="7185084"/>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Once you've found your dream property, we'll guide you through the contract signing process.</a:t>
            </a:r>
          </a:p>
        </p:txBody>
      </p:sp>
      <p:sp>
        <p:nvSpPr>
          <p:cNvPr id="31" name="投影片編號版面配置區 30">
            <a:extLst>
              <a:ext uri="{FF2B5EF4-FFF2-40B4-BE49-F238E27FC236}">
                <a16:creationId xmlns:a16="http://schemas.microsoft.com/office/drawing/2014/main" id="{0661CA36-CAFD-4C44-BCC1-8FB5EE62F123}"/>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ransition>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grpSp>
        <p:nvGrpSpPr>
          <p:cNvPr id="3" name="Group 3"/>
          <p:cNvGrpSpPr/>
          <p:nvPr/>
        </p:nvGrpSpPr>
        <p:grpSpPr>
          <a:xfrm>
            <a:off x="1047750" y="762000"/>
            <a:ext cx="16211550" cy="2068127"/>
            <a:chOff x="0" y="0"/>
            <a:chExt cx="4269709" cy="544692"/>
          </a:xfrm>
        </p:grpSpPr>
        <p:sp>
          <p:nvSpPr>
            <p:cNvPr id="4" name="Freeform 4"/>
            <p:cNvSpPr/>
            <p:nvPr/>
          </p:nvSpPr>
          <p:spPr>
            <a:xfrm>
              <a:off x="0" y="0"/>
              <a:ext cx="4269709" cy="544692"/>
            </a:xfrm>
            <a:custGeom>
              <a:avLst/>
              <a:gdLst/>
              <a:ahLst/>
              <a:cxnLst/>
              <a:rect l="l" t="t" r="r" b="b"/>
              <a:pathLst>
                <a:path w="4269709" h="544692">
                  <a:moveTo>
                    <a:pt x="0" y="0"/>
                  </a:moveTo>
                  <a:lnTo>
                    <a:pt x="4269709" y="0"/>
                  </a:lnTo>
                  <a:lnTo>
                    <a:pt x="4269709" y="544692"/>
                  </a:lnTo>
                  <a:lnTo>
                    <a:pt x="0" y="544692"/>
                  </a:lnTo>
                  <a:close/>
                </a:path>
              </a:pathLst>
            </a:custGeom>
            <a:solidFill>
              <a:srgbClr val="A84B2D"/>
            </a:solidFill>
          </p:spPr>
        </p:sp>
        <p:sp>
          <p:nvSpPr>
            <p:cNvPr id="5" name="TextBox 5"/>
            <p:cNvSpPr txBox="1"/>
            <p:nvPr/>
          </p:nvSpPr>
          <p:spPr>
            <a:xfrm>
              <a:off x="0" y="-47625"/>
              <a:ext cx="4269709" cy="592317"/>
            </a:xfrm>
            <a:prstGeom prst="rect">
              <a:avLst/>
            </a:prstGeom>
          </p:spPr>
          <p:txBody>
            <a:bodyPr lIns="50800" tIns="50800" rIns="50800" bIns="50800" rtlCol="0" anchor="ctr"/>
            <a:lstStyle/>
            <a:p>
              <a:pPr algn="ctr">
                <a:lnSpc>
                  <a:spcPts val="3361"/>
                </a:lnSpc>
              </a:pPr>
              <a:endParaRPr/>
            </a:p>
          </p:txBody>
        </p:sp>
      </p:grpSp>
      <p:sp>
        <p:nvSpPr>
          <p:cNvPr id="6" name="AutoShape 6"/>
          <p:cNvSpPr/>
          <p:nvPr/>
        </p:nvSpPr>
        <p:spPr>
          <a:xfrm>
            <a:off x="1047750" y="2830127"/>
            <a:ext cx="16200521" cy="0"/>
          </a:xfrm>
          <a:prstGeom prst="line">
            <a:avLst/>
          </a:prstGeom>
          <a:ln w="38100" cap="flat">
            <a:solidFill>
              <a:srgbClr val="1E1E1E"/>
            </a:solidFill>
            <a:prstDash val="solid"/>
            <a:headEnd type="none" w="sm" len="sm"/>
            <a:tailEnd type="none" w="sm" len="sm"/>
          </a:ln>
        </p:spPr>
      </p:sp>
      <p:sp>
        <p:nvSpPr>
          <p:cNvPr id="7" name="AutoShape 7"/>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9" name="AutoShape 9"/>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8550543" y="2849177"/>
            <a:ext cx="0" cy="6659016"/>
          </a:xfrm>
          <a:prstGeom prst="line">
            <a:avLst/>
          </a:prstGeom>
          <a:ln w="38100" cap="flat">
            <a:solidFill>
              <a:srgbClr val="1E1E1E"/>
            </a:solidFill>
            <a:prstDash val="solid"/>
            <a:headEnd type="none" w="sm" len="sm"/>
            <a:tailEnd type="none" w="sm" len="sm"/>
          </a:ln>
        </p:spPr>
      </p:sp>
      <p:grpSp>
        <p:nvGrpSpPr>
          <p:cNvPr id="11" name="Group 11"/>
          <p:cNvGrpSpPr/>
          <p:nvPr/>
        </p:nvGrpSpPr>
        <p:grpSpPr>
          <a:xfrm>
            <a:off x="2004806" y="3339236"/>
            <a:ext cx="5789387" cy="5407905"/>
            <a:chOff x="0" y="0"/>
            <a:chExt cx="660400" cy="616884"/>
          </a:xfrm>
        </p:grpSpPr>
        <p:sp>
          <p:nvSpPr>
            <p:cNvPr id="12" name="Freeform 12"/>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2"/>
              <a:stretch>
                <a:fillRect l="-114631" t="-33904" r="-8790" b="-635"/>
              </a:stretch>
            </a:blipFill>
            <a:ln w="38100" cap="sq">
              <a:solidFill>
                <a:srgbClr val="000000"/>
              </a:solidFill>
              <a:prstDash val="solid"/>
              <a:miter/>
            </a:ln>
          </p:spPr>
        </p:sp>
      </p:grpSp>
      <p:grpSp>
        <p:nvGrpSpPr>
          <p:cNvPr id="13" name="Group 13"/>
          <p:cNvGrpSpPr/>
          <p:nvPr/>
        </p:nvGrpSpPr>
        <p:grpSpPr>
          <a:xfrm>
            <a:off x="10000703" y="3339236"/>
            <a:ext cx="5789387" cy="5407905"/>
            <a:chOff x="0" y="0"/>
            <a:chExt cx="660400" cy="616884"/>
          </a:xfrm>
        </p:grpSpPr>
        <p:sp>
          <p:nvSpPr>
            <p:cNvPr id="14" name="Freeform 14"/>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3"/>
              <a:stretch>
                <a:fillRect l="-20101" r="-20101"/>
              </a:stretch>
            </a:blipFill>
            <a:ln w="38100" cap="sq">
              <a:solidFill>
                <a:srgbClr val="000000"/>
              </a:solidFill>
              <a:prstDash val="solid"/>
              <a:miter/>
            </a:ln>
          </p:spPr>
        </p:sp>
      </p:grpSp>
      <p:grpSp>
        <p:nvGrpSpPr>
          <p:cNvPr id="15" name="Group 15"/>
          <p:cNvGrpSpPr/>
          <p:nvPr/>
        </p:nvGrpSpPr>
        <p:grpSpPr>
          <a:xfrm>
            <a:off x="2004806" y="3768120"/>
            <a:ext cx="1375380" cy="137538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8" name="Group 18"/>
          <p:cNvGrpSpPr/>
          <p:nvPr/>
        </p:nvGrpSpPr>
        <p:grpSpPr>
          <a:xfrm>
            <a:off x="10000703" y="3768120"/>
            <a:ext cx="1375380" cy="137538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1" name="TextBox 21"/>
          <p:cNvSpPr txBox="1"/>
          <p:nvPr/>
        </p:nvSpPr>
        <p:spPr>
          <a:xfrm>
            <a:off x="5792884" y="1254726"/>
            <a:ext cx="6702232" cy="1114425"/>
          </a:xfrm>
          <a:prstGeom prst="rect">
            <a:avLst/>
          </a:prstGeom>
        </p:spPr>
        <p:txBody>
          <a:bodyPr lIns="0" tIns="0" rIns="0" bIns="0" rtlCol="0" anchor="t">
            <a:spAutoFit/>
          </a:bodyPr>
          <a:lstStyle/>
          <a:p>
            <a:pPr algn="ctr">
              <a:lnSpc>
                <a:spcPts val="8640"/>
              </a:lnSpc>
            </a:pPr>
            <a:r>
              <a:rPr lang="en-US" sz="7200" spc="-252">
                <a:solidFill>
                  <a:srgbClr val="E8E5DA"/>
                </a:solidFill>
                <a:latin typeface="The Seasons Bold"/>
              </a:rPr>
              <a:t>Listing for sale</a:t>
            </a:r>
          </a:p>
        </p:txBody>
      </p:sp>
      <p:sp>
        <p:nvSpPr>
          <p:cNvPr id="22" name="TextBox 22"/>
          <p:cNvSpPr txBox="1"/>
          <p:nvPr/>
        </p:nvSpPr>
        <p:spPr>
          <a:xfrm>
            <a:off x="2480764" y="4065301"/>
            <a:ext cx="589924"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
        <p:nvSpPr>
          <p:cNvPr id="23" name="TextBox 23"/>
          <p:cNvSpPr txBox="1"/>
          <p:nvPr/>
        </p:nvSpPr>
        <p:spPr>
          <a:xfrm>
            <a:off x="10464456" y="4065301"/>
            <a:ext cx="614331"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
        <p:nvSpPr>
          <p:cNvPr id="25" name="投影片編號版面配置區 24">
            <a:extLst>
              <a:ext uri="{FF2B5EF4-FFF2-40B4-BE49-F238E27FC236}">
                <a16:creationId xmlns:a16="http://schemas.microsoft.com/office/drawing/2014/main" id="{E641248C-8D4D-4D86-84B8-D72E117F1423}"/>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transition>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144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2157" t="-32850" r="-15048"/>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1985271"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3572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32277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Prime suburban location near schools and parks.</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$350,000 – Great value for the area</a:t>
            </a:r>
          </a:p>
        </p:txBody>
      </p:sp>
      <p:sp>
        <p:nvSpPr>
          <p:cNvPr id="21" name="TextBox 21"/>
          <p:cNvSpPr txBox="1"/>
          <p:nvPr/>
        </p:nvSpPr>
        <p:spPr>
          <a:xfrm>
            <a:off x="2089927" y="7191925"/>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 bed, 2.5 bath, spacious yard, pool, modern kitchen.</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623215"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
        <p:nvSpPr>
          <p:cNvPr id="27" name="投影片編號版面配置區 26">
            <a:extLst>
              <a:ext uri="{FF2B5EF4-FFF2-40B4-BE49-F238E27FC236}">
                <a16:creationId xmlns:a16="http://schemas.microsoft.com/office/drawing/2014/main" id="{8F00C0DA-0923-47FD-B2E3-A4FADDEB24A7}"/>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transition>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43950" y="1790700"/>
            <a:ext cx="781050" cy="16211550"/>
            <a:chOff x="0" y="0"/>
            <a:chExt cx="205709" cy="4269709"/>
          </a:xfrm>
        </p:grpSpPr>
        <p:sp>
          <p:nvSpPr>
            <p:cNvPr id="3" name="Freeform 3"/>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4" name="TextBox 4"/>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5" name="AutoShape 5"/>
          <p:cNvSpPr/>
          <p:nvPr/>
        </p:nvSpPr>
        <p:spPr>
          <a:xfrm>
            <a:off x="1020679" y="9505950"/>
            <a:ext cx="16200521" cy="0"/>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5400000">
            <a:off x="8753475" y="-7686675"/>
            <a:ext cx="781050" cy="16154400"/>
            <a:chOff x="0" y="0"/>
            <a:chExt cx="205709" cy="4254657"/>
          </a:xfrm>
        </p:grpSpPr>
        <p:sp>
          <p:nvSpPr>
            <p:cNvPr id="7" name="Freeform 7"/>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8" name="TextBox 8"/>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2876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43039" r="-43039"/>
              </a:stretch>
            </a:blipFill>
            <a:ln w="38100" cap="sq">
              <a:solidFill>
                <a:srgbClr val="000000"/>
              </a:solidFill>
              <a:prstDash val="solid"/>
              <a:miter/>
            </a:ln>
          </p:spPr>
        </p:sp>
      </p:grpSp>
      <p:grpSp>
        <p:nvGrpSpPr>
          <p:cNvPr id="17" name="Group 17"/>
          <p:cNvGrpSpPr/>
          <p:nvPr/>
        </p:nvGrpSpPr>
        <p:grpSpPr>
          <a:xfrm>
            <a:off x="3368353" y="561993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3397"/>
            <a:ext cx="5293035" cy="2976242"/>
            <a:chOff x="0" y="0"/>
            <a:chExt cx="7057380" cy="3968323"/>
          </a:xfrm>
        </p:grpSpPr>
        <p:pic>
          <p:nvPicPr>
            <p:cNvPr id="21" name="Picture 21"/>
            <p:cNvPicPr>
              <a:picLocks noChangeAspect="1"/>
            </p:cNvPicPr>
            <p:nvPr/>
          </p:nvPicPr>
          <p:blipFill>
            <a:blip r:embed="rId3"/>
            <a:srcRect t="18" b="18"/>
            <a:stretch>
              <a:fillRect/>
            </a:stretch>
          </p:blipFill>
          <p:spPr>
            <a:xfrm>
              <a:off x="0" y="0"/>
              <a:ext cx="7057380" cy="3968323"/>
            </a:xfrm>
            <a:prstGeom prst="rect">
              <a:avLst/>
            </a:prstGeom>
          </p:spPr>
        </p:pic>
      </p:grpSp>
      <p:sp>
        <p:nvSpPr>
          <p:cNvPr id="22" name="Freeform 22"/>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10132430" y="3440711"/>
            <a:ext cx="5372917" cy="29203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a:t>
            </a:r>
          </a:p>
          <a:p>
            <a:pPr algn="l">
              <a:lnSpc>
                <a:spcPts val="3361"/>
              </a:lnSpc>
            </a:pPr>
            <a:r>
              <a:rPr lang="en-US" sz="2401" spc="-12">
                <a:solidFill>
                  <a:srgbClr val="1E1E1E"/>
                </a:solidFill>
                <a:latin typeface="Be Vietnam"/>
              </a:rPr>
              <a:t>Fusce commodo ipsum vitae odio feugiat, quis consequat nibh volutpat.</a:t>
            </a:r>
          </a:p>
        </p:txBody>
      </p:sp>
      <p:sp>
        <p:nvSpPr>
          <p:cNvPr id="26" name="TextBox 26"/>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7" name="TextBox 27"/>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BEDS</a:t>
            </a:r>
          </a:p>
        </p:txBody>
      </p:sp>
      <p:sp>
        <p:nvSpPr>
          <p:cNvPr id="28" name="TextBox 28"/>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2 BATH</a:t>
            </a:r>
          </a:p>
        </p:txBody>
      </p:sp>
      <p:sp>
        <p:nvSpPr>
          <p:cNvPr id="29" name="TextBox 29"/>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
        <p:nvSpPr>
          <p:cNvPr id="30" name="TextBox 30"/>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sp>
        <p:nvSpPr>
          <p:cNvPr id="31" name="Freeform 31"/>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3" name="投影片編號版面配置區 32">
            <a:extLst>
              <a:ext uri="{FF2B5EF4-FFF2-40B4-BE49-F238E27FC236}">
                <a16:creationId xmlns:a16="http://schemas.microsoft.com/office/drawing/2014/main" id="{A0BD9118-5F37-4231-B920-A8CBCC9245A4}"/>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transition>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2870</TotalTime>
  <Words>435</Words>
  <Application>Microsoft Office PowerPoint</Application>
  <PresentationFormat>自訂</PresentationFormat>
  <Paragraphs>80</Paragraphs>
  <Slides>13</Slides>
  <Notes>0</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13</vt:i4>
      </vt:variant>
    </vt:vector>
  </HeadingPairs>
  <TitlesOfParts>
    <vt:vector size="25" baseType="lpstr">
      <vt:lpstr>Be Vietnam Ultra-Bold</vt:lpstr>
      <vt:lpstr>新細明體</vt:lpstr>
      <vt:lpstr>The Seasons Bold</vt:lpstr>
      <vt:lpstr>The Seasons</vt:lpstr>
      <vt:lpstr>Calibri</vt:lpstr>
      <vt:lpstr>Garet Bold</vt:lpstr>
      <vt:lpstr>Helvetica World</vt:lpstr>
      <vt:lpstr>Arial</vt:lpstr>
      <vt:lpstr>Be Vietnam Italics</vt:lpstr>
      <vt:lpstr>Be Vietnam</vt:lpstr>
      <vt:lpstr>Garet</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專題發表</dc:title>
  <cp:lastModifiedBy>11046016_廖芸珮</cp:lastModifiedBy>
  <cp:revision>171</cp:revision>
  <dcterms:created xsi:type="dcterms:W3CDTF">2006-08-16T00:00:00Z</dcterms:created>
  <dcterms:modified xsi:type="dcterms:W3CDTF">2024-06-04T10:22:24Z</dcterms:modified>
  <dc:identifier>DAGF6tIJN2Y</dc:identifier>
</cp:coreProperties>
</file>